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77" r:id="rId2"/>
    <p:sldId id="281" r:id="rId3"/>
    <p:sldId id="282" r:id="rId4"/>
    <p:sldId id="283" r:id="rId5"/>
    <p:sldId id="284" r:id="rId6"/>
    <p:sldId id="285" r:id="rId7"/>
    <p:sldId id="286" r:id="rId8"/>
    <p:sldId id="293" r:id="rId9"/>
    <p:sldId id="288" r:id="rId10"/>
    <p:sldId id="294" r:id="rId11"/>
    <p:sldId id="290" r:id="rId12"/>
    <p:sldId id="292" r:id="rId13"/>
    <p:sldId id="289" r:id="rId14"/>
    <p:sldId id="291" r:id="rId15"/>
    <p:sldId id="296" r:id="rId16"/>
    <p:sldId id="297" r:id="rId17"/>
    <p:sldId id="298" r:id="rId18"/>
    <p:sldId id="300" r:id="rId19"/>
    <p:sldId id="299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666666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F09FCB-F9FF-453D-B94E-EB42B985E22D}" v="5" dt="2023-06-28T14:50:07.200"/>
    <p1510:client id="{D119832B-1043-41ED-AA8A-8A32EB10EE0A}" v="190" dt="2023-06-28T03:24:08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hyperlink" Target="mailto:cuctk@cantho.gov.vn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mailto:cuctk@cantho.gov.vn" TargetMode="External"/><Relationship Id="rId7" Type="http://schemas.openxmlformats.org/officeDocument/2006/relationships/image" Target="../media/image38.sv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705050-CF7A-4E21-B242-C2268156DA89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377C449-A1CA-4577-8605-356C6366E13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hlinkClick xmlns:r="http://schemas.openxmlformats.org/officeDocument/2006/relationships" r:id="rId1"/>
            </a:rPr>
            <a:t>Email: cuctk@cantho.gov.vn</a:t>
          </a:r>
          <a:endParaRPr lang="en-US" dirty="0"/>
        </a:p>
      </dgm:t>
    </dgm:pt>
    <dgm:pt modelId="{CFD94103-3134-4EE7-BDE4-E4190227AE3D}" type="parTrans" cxnId="{6E9D0C92-559F-471B-8A7D-9216A2104753}">
      <dgm:prSet/>
      <dgm:spPr/>
      <dgm:t>
        <a:bodyPr/>
        <a:lstStyle/>
        <a:p>
          <a:endParaRPr lang="en-US"/>
        </a:p>
      </dgm:t>
    </dgm:pt>
    <dgm:pt modelId="{78283984-9C18-4068-BED3-82D60B4449A0}" type="sibTrans" cxnId="{6E9D0C92-559F-471B-8A7D-9216A2104753}">
      <dgm:prSet/>
      <dgm:spPr/>
      <dgm:t>
        <a:bodyPr/>
        <a:lstStyle/>
        <a:p>
          <a:endParaRPr lang="en-US"/>
        </a:p>
      </dgm:t>
    </dgm:pt>
    <dgm:pt modelId="{4ADFFA35-8E1D-437A-B58A-C5C4F933CD8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rgbClr val="0000CC"/>
              </a:solidFill>
            </a:rPr>
            <a:t>SĐT </a:t>
          </a:r>
          <a:r>
            <a:rPr lang="en-US" dirty="0" err="1">
              <a:solidFill>
                <a:srgbClr val="0000CC"/>
              </a:solidFill>
            </a:rPr>
            <a:t>Phòng</a:t>
          </a:r>
          <a:r>
            <a:rPr lang="en-US" dirty="0">
              <a:solidFill>
                <a:srgbClr val="0000CC"/>
              </a:solidFill>
            </a:rPr>
            <a:t> </a:t>
          </a:r>
          <a:r>
            <a:rPr lang="en-US" dirty="0" err="1">
              <a:solidFill>
                <a:srgbClr val="0000CC"/>
              </a:solidFill>
            </a:rPr>
            <a:t>tk</a:t>
          </a:r>
          <a:r>
            <a:rPr lang="en-US" dirty="0">
              <a:solidFill>
                <a:srgbClr val="0000CC"/>
              </a:solidFill>
            </a:rPr>
            <a:t> </a:t>
          </a:r>
          <a:r>
            <a:rPr lang="en-US" dirty="0" err="1">
              <a:solidFill>
                <a:srgbClr val="0000CC"/>
              </a:solidFill>
            </a:rPr>
            <a:t>tổng</a:t>
          </a:r>
          <a:r>
            <a:rPr lang="en-US" dirty="0">
              <a:solidFill>
                <a:srgbClr val="0000CC"/>
              </a:solidFill>
            </a:rPr>
            <a:t> </a:t>
          </a:r>
          <a:r>
            <a:rPr lang="en-US" dirty="0" err="1">
              <a:solidFill>
                <a:srgbClr val="0000CC"/>
              </a:solidFill>
            </a:rPr>
            <a:t>hợp</a:t>
          </a:r>
          <a:r>
            <a:rPr lang="en-US" dirty="0">
              <a:solidFill>
                <a:srgbClr val="0000CC"/>
              </a:solidFill>
            </a:rPr>
            <a:t> 0292.3.830.124</a:t>
          </a:r>
        </a:p>
      </dgm:t>
    </dgm:pt>
    <dgm:pt modelId="{21DA59BB-1F1B-4C67-AC8F-844D5D0653D4}" type="parTrans" cxnId="{EA5C01D7-D17F-475F-A9E0-6D8E0332F60F}">
      <dgm:prSet/>
      <dgm:spPr/>
      <dgm:t>
        <a:bodyPr/>
        <a:lstStyle/>
        <a:p>
          <a:endParaRPr lang="en-US"/>
        </a:p>
      </dgm:t>
    </dgm:pt>
    <dgm:pt modelId="{1CC95AEF-E150-46B1-8E72-4DF9895A87A3}" type="sibTrans" cxnId="{EA5C01D7-D17F-475F-A9E0-6D8E0332F60F}">
      <dgm:prSet/>
      <dgm:spPr/>
      <dgm:t>
        <a:bodyPr/>
        <a:lstStyle/>
        <a:p>
          <a:endParaRPr lang="en-US"/>
        </a:p>
      </dgm:t>
    </dgm:pt>
    <dgm:pt modelId="{AFB76E15-9669-4C6E-A4F2-66993ECA18E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SĐT: 0918.811.116</a:t>
          </a:r>
        </a:p>
      </dgm:t>
    </dgm:pt>
    <dgm:pt modelId="{E16EBBA5-877A-440B-B8FE-4AA242BD6A0A}" type="parTrans" cxnId="{42303096-82B3-4149-80E2-D8F2C0FA44C0}">
      <dgm:prSet/>
      <dgm:spPr/>
      <dgm:t>
        <a:bodyPr/>
        <a:lstStyle/>
        <a:p>
          <a:endParaRPr lang="en-US"/>
        </a:p>
      </dgm:t>
    </dgm:pt>
    <dgm:pt modelId="{1E91EEB2-136A-46C1-B9B1-FB686667CD2A}" type="sibTrans" cxnId="{42303096-82B3-4149-80E2-D8F2C0FA44C0}">
      <dgm:prSet/>
      <dgm:spPr/>
      <dgm:t>
        <a:bodyPr/>
        <a:lstStyle/>
        <a:p>
          <a:endParaRPr lang="en-US"/>
        </a:p>
      </dgm:t>
    </dgm:pt>
    <dgm:pt modelId="{BD5AECF7-5DFC-4F50-9159-2E7061456632}" type="pres">
      <dgm:prSet presAssocID="{DE705050-CF7A-4E21-B242-C2268156DA89}" presName="root" presStyleCnt="0">
        <dgm:presLayoutVars>
          <dgm:dir/>
          <dgm:resizeHandles val="exact"/>
        </dgm:presLayoutVars>
      </dgm:prSet>
      <dgm:spPr/>
    </dgm:pt>
    <dgm:pt modelId="{2D309788-3DCA-4473-AA9D-12839ECA7800}" type="pres">
      <dgm:prSet presAssocID="{A377C449-A1CA-4577-8605-356C6366E131}" presName="compNode" presStyleCnt="0"/>
      <dgm:spPr/>
    </dgm:pt>
    <dgm:pt modelId="{5BE38769-E4A6-42E5-B689-B28DB9A3209C}" type="pres">
      <dgm:prSet presAssocID="{A377C449-A1CA-4577-8605-356C6366E131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C5622EF3-F0D9-4475-BDDD-041F580C7763}" type="pres">
      <dgm:prSet presAssocID="{A377C449-A1CA-4577-8605-356C6366E131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ửi"/>
        </a:ext>
      </dgm:extLst>
    </dgm:pt>
    <dgm:pt modelId="{C34B31B1-1EE4-4077-B677-0FA159EE473C}" type="pres">
      <dgm:prSet presAssocID="{A377C449-A1CA-4577-8605-356C6366E131}" presName="spaceRect" presStyleCnt="0"/>
      <dgm:spPr/>
    </dgm:pt>
    <dgm:pt modelId="{C4BEF138-0C92-4317-93D0-947E4844D01E}" type="pres">
      <dgm:prSet presAssocID="{A377C449-A1CA-4577-8605-356C6366E131}" presName="textRect" presStyleLbl="revTx" presStyleIdx="0" presStyleCnt="3">
        <dgm:presLayoutVars>
          <dgm:chMax val="1"/>
          <dgm:chPref val="1"/>
        </dgm:presLayoutVars>
      </dgm:prSet>
      <dgm:spPr/>
    </dgm:pt>
    <dgm:pt modelId="{3A75A1A6-9A53-4CD1-B701-C0EC85211667}" type="pres">
      <dgm:prSet presAssocID="{78283984-9C18-4068-BED3-82D60B4449A0}" presName="sibTrans" presStyleCnt="0"/>
      <dgm:spPr/>
    </dgm:pt>
    <dgm:pt modelId="{584E0DE2-6089-4550-8125-7B255A04BB7C}" type="pres">
      <dgm:prSet presAssocID="{4ADFFA35-8E1D-437A-B58A-C5C4F933CD89}" presName="compNode" presStyleCnt="0"/>
      <dgm:spPr/>
    </dgm:pt>
    <dgm:pt modelId="{49A358B6-638E-46F4-AA3B-CD8511EED410}" type="pres">
      <dgm:prSet presAssocID="{4ADFFA35-8E1D-437A-B58A-C5C4F933CD89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7489EA4A-4F5D-486D-A4CF-C1DEDBA4E957}" type="pres">
      <dgm:prSet presAssocID="{4ADFFA35-8E1D-437A-B58A-C5C4F933CD89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hụ đề"/>
        </a:ext>
      </dgm:extLst>
    </dgm:pt>
    <dgm:pt modelId="{CC1048C8-A99C-4CB5-ACC8-C762E4F6420D}" type="pres">
      <dgm:prSet presAssocID="{4ADFFA35-8E1D-437A-B58A-C5C4F933CD89}" presName="spaceRect" presStyleCnt="0"/>
      <dgm:spPr/>
    </dgm:pt>
    <dgm:pt modelId="{8E0A9D55-C9F5-417E-ADF2-435409CA574B}" type="pres">
      <dgm:prSet presAssocID="{4ADFFA35-8E1D-437A-B58A-C5C4F933CD89}" presName="textRect" presStyleLbl="revTx" presStyleIdx="1" presStyleCnt="3">
        <dgm:presLayoutVars>
          <dgm:chMax val="1"/>
          <dgm:chPref val="1"/>
        </dgm:presLayoutVars>
      </dgm:prSet>
      <dgm:spPr/>
    </dgm:pt>
    <dgm:pt modelId="{B368A721-5F88-43AA-90BC-5373C7871511}" type="pres">
      <dgm:prSet presAssocID="{1CC95AEF-E150-46B1-8E72-4DF9895A87A3}" presName="sibTrans" presStyleCnt="0"/>
      <dgm:spPr/>
    </dgm:pt>
    <dgm:pt modelId="{274C5B48-C4C2-4F96-A0A8-51DCC2419477}" type="pres">
      <dgm:prSet presAssocID="{AFB76E15-9669-4C6E-A4F2-66993ECA18EB}" presName="compNode" presStyleCnt="0"/>
      <dgm:spPr/>
    </dgm:pt>
    <dgm:pt modelId="{3CF3C1E9-3AFF-4320-8E64-43BBF2612013}" type="pres">
      <dgm:prSet presAssocID="{AFB76E15-9669-4C6E-A4F2-66993ECA18EB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1CCFFFF-AA08-48DD-B43B-6482DE77AF47}" type="pres">
      <dgm:prSet presAssocID="{AFB76E15-9669-4C6E-A4F2-66993ECA18EB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ầu vồng"/>
        </a:ext>
      </dgm:extLst>
    </dgm:pt>
    <dgm:pt modelId="{8554A342-F59E-4005-B603-0B3F19635BCE}" type="pres">
      <dgm:prSet presAssocID="{AFB76E15-9669-4C6E-A4F2-66993ECA18EB}" presName="spaceRect" presStyleCnt="0"/>
      <dgm:spPr/>
    </dgm:pt>
    <dgm:pt modelId="{20906011-F35A-4EEE-81F5-7CCE9D5494B7}" type="pres">
      <dgm:prSet presAssocID="{AFB76E15-9669-4C6E-A4F2-66993ECA18E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EB4FD49-D568-453F-A087-9AE474FB8A3F}" type="presOf" srcId="{4ADFFA35-8E1D-437A-B58A-C5C4F933CD89}" destId="{8E0A9D55-C9F5-417E-ADF2-435409CA574B}" srcOrd="0" destOrd="0" presId="urn:microsoft.com/office/officeart/2018/5/layout/IconLeafLabelList"/>
    <dgm:cxn modelId="{8FA8024C-9204-4075-A812-8B25625C3B7B}" type="presOf" srcId="{A377C449-A1CA-4577-8605-356C6366E131}" destId="{C4BEF138-0C92-4317-93D0-947E4844D01E}" srcOrd="0" destOrd="0" presId="urn:microsoft.com/office/officeart/2018/5/layout/IconLeafLabelList"/>
    <dgm:cxn modelId="{6E9D0C92-559F-471B-8A7D-9216A2104753}" srcId="{DE705050-CF7A-4E21-B242-C2268156DA89}" destId="{A377C449-A1CA-4577-8605-356C6366E131}" srcOrd="0" destOrd="0" parTransId="{CFD94103-3134-4EE7-BDE4-E4190227AE3D}" sibTransId="{78283984-9C18-4068-BED3-82D60B4449A0}"/>
    <dgm:cxn modelId="{42303096-82B3-4149-80E2-D8F2C0FA44C0}" srcId="{DE705050-CF7A-4E21-B242-C2268156DA89}" destId="{AFB76E15-9669-4C6E-A4F2-66993ECA18EB}" srcOrd="2" destOrd="0" parTransId="{E16EBBA5-877A-440B-B8FE-4AA242BD6A0A}" sibTransId="{1E91EEB2-136A-46C1-B9B1-FB686667CD2A}"/>
    <dgm:cxn modelId="{C4A7A9B8-6EA4-4EC6-B409-611D9957F695}" type="presOf" srcId="{AFB76E15-9669-4C6E-A4F2-66993ECA18EB}" destId="{20906011-F35A-4EEE-81F5-7CCE9D5494B7}" srcOrd="0" destOrd="0" presId="urn:microsoft.com/office/officeart/2018/5/layout/IconLeafLabelList"/>
    <dgm:cxn modelId="{EA5C01D7-D17F-475F-A9E0-6D8E0332F60F}" srcId="{DE705050-CF7A-4E21-B242-C2268156DA89}" destId="{4ADFFA35-8E1D-437A-B58A-C5C4F933CD89}" srcOrd="1" destOrd="0" parTransId="{21DA59BB-1F1B-4C67-AC8F-844D5D0653D4}" sibTransId="{1CC95AEF-E150-46B1-8E72-4DF9895A87A3}"/>
    <dgm:cxn modelId="{7282C2EC-0506-466E-98EE-8B4FF4525A50}" type="presOf" srcId="{DE705050-CF7A-4E21-B242-C2268156DA89}" destId="{BD5AECF7-5DFC-4F50-9159-2E7061456632}" srcOrd="0" destOrd="0" presId="urn:microsoft.com/office/officeart/2018/5/layout/IconLeafLabelList"/>
    <dgm:cxn modelId="{1E40FB7F-4681-4FA7-A840-AEE897D915F6}" type="presParOf" srcId="{BD5AECF7-5DFC-4F50-9159-2E7061456632}" destId="{2D309788-3DCA-4473-AA9D-12839ECA7800}" srcOrd="0" destOrd="0" presId="urn:microsoft.com/office/officeart/2018/5/layout/IconLeafLabelList"/>
    <dgm:cxn modelId="{0F158F87-BEFF-4AED-A351-290157698117}" type="presParOf" srcId="{2D309788-3DCA-4473-AA9D-12839ECA7800}" destId="{5BE38769-E4A6-42E5-B689-B28DB9A3209C}" srcOrd="0" destOrd="0" presId="urn:microsoft.com/office/officeart/2018/5/layout/IconLeafLabelList"/>
    <dgm:cxn modelId="{E9DE9BD2-E280-46F0-BD66-F517C9B998A3}" type="presParOf" srcId="{2D309788-3DCA-4473-AA9D-12839ECA7800}" destId="{C5622EF3-F0D9-4475-BDDD-041F580C7763}" srcOrd="1" destOrd="0" presId="urn:microsoft.com/office/officeart/2018/5/layout/IconLeafLabelList"/>
    <dgm:cxn modelId="{A535CA7E-B116-4365-A0DA-F3D8CDB2C5EB}" type="presParOf" srcId="{2D309788-3DCA-4473-AA9D-12839ECA7800}" destId="{C34B31B1-1EE4-4077-B677-0FA159EE473C}" srcOrd="2" destOrd="0" presId="urn:microsoft.com/office/officeart/2018/5/layout/IconLeafLabelList"/>
    <dgm:cxn modelId="{979A42CA-A041-422E-9494-8C49FCC1FE0A}" type="presParOf" srcId="{2D309788-3DCA-4473-AA9D-12839ECA7800}" destId="{C4BEF138-0C92-4317-93D0-947E4844D01E}" srcOrd="3" destOrd="0" presId="urn:microsoft.com/office/officeart/2018/5/layout/IconLeafLabelList"/>
    <dgm:cxn modelId="{937A689A-B81A-4044-A02E-74A8488A457B}" type="presParOf" srcId="{BD5AECF7-5DFC-4F50-9159-2E7061456632}" destId="{3A75A1A6-9A53-4CD1-B701-C0EC85211667}" srcOrd="1" destOrd="0" presId="urn:microsoft.com/office/officeart/2018/5/layout/IconLeafLabelList"/>
    <dgm:cxn modelId="{8D8E8157-0C88-4E6A-ADEF-3AF2646050A7}" type="presParOf" srcId="{BD5AECF7-5DFC-4F50-9159-2E7061456632}" destId="{584E0DE2-6089-4550-8125-7B255A04BB7C}" srcOrd="2" destOrd="0" presId="urn:microsoft.com/office/officeart/2018/5/layout/IconLeafLabelList"/>
    <dgm:cxn modelId="{7CE6EDE9-55A5-4FCF-A426-FB49F783B527}" type="presParOf" srcId="{584E0DE2-6089-4550-8125-7B255A04BB7C}" destId="{49A358B6-638E-46F4-AA3B-CD8511EED410}" srcOrd="0" destOrd="0" presId="urn:microsoft.com/office/officeart/2018/5/layout/IconLeafLabelList"/>
    <dgm:cxn modelId="{9E8815C7-A5BA-47F6-B975-ACEFA653A958}" type="presParOf" srcId="{584E0DE2-6089-4550-8125-7B255A04BB7C}" destId="{7489EA4A-4F5D-486D-A4CF-C1DEDBA4E957}" srcOrd="1" destOrd="0" presId="urn:microsoft.com/office/officeart/2018/5/layout/IconLeafLabelList"/>
    <dgm:cxn modelId="{DBE8315F-9C55-43D0-A0AA-3CE5242D656D}" type="presParOf" srcId="{584E0DE2-6089-4550-8125-7B255A04BB7C}" destId="{CC1048C8-A99C-4CB5-ACC8-C762E4F6420D}" srcOrd="2" destOrd="0" presId="urn:microsoft.com/office/officeart/2018/5/layout/IconLeafLabelList"/>
    <dgm:cxn modelId="{E05F9393-CFA2-461A-8CCE-72A405CF090C}" type="presParOf" srcId="{584E0DE2-6089-4550-8125-7B255A04BB7C}" destId="{8E0A9D55-C9F5-417E-ADF2-435409CA574B}" srcOrd="3" destOrd="0" presId="urn:microsoft.com/office/officeart/2018/5/layout/IconLeafLabelList"/>
    <dgm:cxn modelId="{6934FD18-F460-49DB-88E6-F9101E23958A}" type="presParOf" srcId="{BD5AECF7-5DFC-4F50-9159-2E7061456632}" destId="{B368A721-5F88-43AA-90BC-5373C7871511}" srcOrd="3" destOrd="0" presId="urn:microsoft.com/office/officeart/2018/5/layout/IconLeafLabelList"/>
    <dgm:cxn modelId="{A0F7A4D6-DC3B-4413-ADAD-BF2999D305AB}" type="presParOf" srcId="{BD5AECF7-5DFC-4F50-9159-2E7061456632}" destId="{274C5B48-C4C2-4F96-A0A8-51DCC2419477}" srcOrd="4" destOrd="0" presId="urn:microsoft.com/office/officeart/2018/5/layout/IconLeafLabelList"/>
    <dgm:cxn modelId="{D1BFEB6D-1A29-4449-BD66-C0A5AAEB8814}" type="presParOf" srcId="{274C5B48-C4C2-4F96-A0A8-51DCC2419477}" destId="{3CF3C1E9-3AFF-4320-8E64-43BBF2612013}" srcOrd="0" destOrd="0" presId="urn:microsoft.com/office/officeart/2018/5/layout/IconLeafLabelList"/>
    <dgm:cxn modelId="{7FF69FAD-7855-4DE8-9B8C-5C3CB59EC941}" type="presParOf" srcId="{274C5B48-C4C2-4F96-A0A8-51DCC2419477}" destId="{11CCFFFF-AA08-48DD-B43B-6482DE77AF47}" srcOrd="1" destOrd="0" presId="urn:microsoft.com/office/officeart/2018/5/layout/IconLeafLabelList"/>
    <dgm:cxn modelId="{A3C0860D-4F6C-4B61-A601-EB8F4F72A286}" type="presParOf" srcId="{274C5B48-C4C2-4F96-A0A8-51DCC2419477}" destId="{8554A342-F59E-4005-B603-0B3F19635BCE}" srcOrd="2" destOrd="0" presId="urn:microsoft.com/office/officeart/2018/5/layout/IconLeafLabelList"/>
    <dgm:cxn modelId="{22B33262-4B59-46D6-B8F2-19F0480BEA7C}" type="presParOf" srcId="{274C5B48-C4C2-4F96-A0A8-51DCC2419477}" destId="{20906011-F35A-4EEE-81F5-7CCE9D5494B7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38769-E4A6-42E5-B689-B28DB9A3209C}">
      <dsp:nvSpPr>
        <dsp:cNvPr id="0" name=""/>
        <dsp:cNvSpPr/>
      </dsp:nvSpPr>
      <dsp:spPr>
        <a:xfrm>
          <a:off x="718664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622EF3-F0D9-4475-BDDD-041F580C7763}">
      <dsp:nvSpPr>
        <dsp:cNvPr id="0" name=""/>
        <dsp:cNvSpPr/>
      </dsp:nvSpPr>
      <dsp:spPr>
        <a:xfrm>
          <a:off x="1135476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EF138-0C92-4317-93D0-947E4844D01E}">
      <dsp:nvSpPr>
        <dsp:cNvPr id="0" name=""/>
        <dsp:cNvSpPr/>
      </dsp:nvSpPr>
      <dsp:spPr>
        <a:xfrm>
          <a:off x="93445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>
              <a:hlinkClick xmlns:r="http://schemas.openxmlformats.org/officeDocument/2006/relationships" r:id="rId3"/>
            </a:rPr>
            <a:t>Email: cuctk@cantho.gov.vn</a:t>
          </a:r>
          <a:endParaRPr lang="en-US" sz="2300" kern="1200" dirty="0"/>
        </a:p>
      </dsp:txBody>
      <dsp:txXfrm>
        <a:off x="93445" y="3018902"/>
        <a:ext cx="3206250" cy="720000"/>
      </dsp:txXfrm>
    </dsp:sp>
    <dsp:sp modelId="{49A358B6-638E-46F4-AA3B-CD8511EED410}">
      <dsp:nvSpPr>
        <dsp:cNvPr id="0" name=""/>
        <dsp:cNvSpPr/>
      </dsp:nvSpPr>
      <dsp:spPr>
        <a:xfrm>
          <a:off x="4486008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89EA4A-4F5D-486D-A4CF-C1DEDBA4E957}">
      <dsp:nvSpPr>
        <dsp:cNvPr id="0" name=""/>
        <dsp:cNvSpPr/>
      </dsp:nvSpPr>
      <dsp:spPr>
        <a:xfrm>
          <a:off x="4902820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0A9D55-C9F5-417E-ADF2-435409CA574B}">
      <dsp:nvSpPr>
        <dsp:cNvPr id="0" name=""/>
        <dsp:cNvSpPr/>
      </dsp:nvSpPr>
      <dsp:spPr>
        <a:xfrm>
          <a:off x="3860789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>
              <a:solidFill>
                <a:srgbClr val="0000CC"/>
              </a:solidFill>
            </a:rPr>
            <a:t>SĐT </a:t>
          </a:r>
          <a:r>
            <a:rPr lang="en-US" sz="2300" kern="1200" dirty="0" err="1">
              <a:solidFill>
                <a:srgbClr val="0000CC"/>
              </a:solidFill>
            </a:rPr>
            <a:t>Phòng</a:t>
          </a:r>
          <a:r>
            <a:rPr lang="en-US" sz="2300" kern="1200" dirty="0">
              <a:solidFill>
                <a:srgbClr val="0000CC"/>
              </a:solidFill>
            </a:rPr>
            <a:t> </a:t>
          </a:r>
          <a:r>
            <a:rPr lang="en-US" sz="2300" kern="1200" dirty="0" err="1">
              <a:solidFill>
                <a:srgbClr val="0000CC"/>
              </a:solidFill>
            </a:rPr>
            <a:t>tk</a:t>
          </a:r>
          <a:r>
            <a:rPr lang="en-US" sz="2300" kern="1200" dirty="0">
              <a:solidFill>
                <a:srgbClr val="0000CC"/>
              </a:solidFill>
            </a:rPr>
            <a:t> </a:t>
          </a:r>
          <a:r>
            <a:rPr lang="en-US" sz="2300" kern="1200" dirty="0" err="1">
              <a:solidFill>
                <a:srgbClr val="0000CC"/>
              </a:solidFill>
            </a:rPr>
            <a:t>tổng</a:t>
          </a:r>
          <a:r>
            <a:rPr lang="en-US" sz="2300" kern="1200" dirty="0">
              <a:solidFill>
                <a:srgbClr val="0000CC"/>
              </a:solidFill>
            </a:rPr>
            <a:t> </a:t>
          </a:r>
          <a:r>
            <a:rPr lang="en-US" sz="2300" kern="1200" dirty="0" err="1">
              <a:solidFill>
                <a:srgbClr val="0000CC"/>
              </a:solidFill>
            </a:rPr>
            <a:t>hợp</a:t>
          </a:r>
          <a:r>
            <a:rPr lang="en-US" sz="2300" kern="1200" dirty="0">
              <a:solidFill>
                <a:srgbClr val="0000CC"/>
              </a:solidFill>
            </a:rPr>
            <a:t> 0292.3.830.124</a:t>
          </a:r>
        </a:p>
      </dsp:txBody>
      <dsp:txXfrm>
        <a:off x="3860789" y="3018902"/>
        <a:ext cx="3206250" cy="720000"/>
      </dsp:txXfrm>
    </dsp:sp>
    <dsp:sp modelId="{3CF3C1E9-3AFF-4320-8E64-43BBF2612013}">
      <dsp:nvSpPr>
        <dsp:cNvPr id="0" name=""/>
        <dsp:cNvSpPr/>
      </dsp:nvSpPr>
      <dsp:spPr>
        <a:xfrm>
          <a:off x="8253352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CCFFFF-AA08-48DD-B43B-6482DE77AF47}">
      <dsp:nvSpPr>
        <dsp:cNvPr id="0" name=""/>
        <dsp:cNvSpPr/>
      </dsp:nvSpPr>
      <dsp:spPr>
        <a:xfrm>
          <a:off x="8670164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906011-F35A-4EEE-81F5-7CCE9D5494B7}">
      <dsp:nvSpPr>
        <dsp:cNvPr id="0" name=""/>
        <dsp:cNvSpPr/>
      </dsp:nvSpPr>
      <dsp:spPr>
        <a:xfrm>
          <a:off x="7628133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SĐT: 0918.811.116</a:t>
          </a:r>
        </a:p>
      </dsp:txBody>
      <dsp:txXfrm>
        <a:off x="7628133" y="3018902"/>
        <a:ext cx="3206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9257B-B7EB-4628-8599-9E80EB8957CE}" type="datetimeFigureOut">
              <a:rPr lang="en-US" smtClean="0"/>
              <a:t>26/06/2024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5AA8F-BA2E-4AA1-804C-47ECC90DEFC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2B6B-CE10-48C5-938E-259E481B5592}" type="datetimeFigureOut">
              <a:rPr lang="en-US" smtClean="0"/>
              <a:t>26/06/2024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9D04C-CFCA-4678-B1F8-4E042B1B3F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2B6B-CE10-48C5-938E-259E481B5592}" type="datetimeFigureOut">
              <a:rPr lang="en-US" smtClean="0"/>
              <a:t>26/06/2024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9D04C-CFCA-4678-B1F8-4E042B1B3F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2B6B-CE10-48C5-938E-259E481B5592}" type="datetimeFigureOut">
              <a:rPr lang="en-US" smtClean="0"/>
              <a:t>26/06/2024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9D04C-CFCA-4678-B1F8-4E042B1B3F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2B6B-CE10-48C5-938E-259E481B5592}" type="datetimeFigureOut">
              <a:rPr lang="en-US" smtClean="0"/>
              <a:t>26/06/2024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9D04C-CFCA-4678-B1F8-4E042B1B3F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2B6B-CE10-48C5-938E-259E481B5592}" type="datetimeFigureOut">
              <a:rPr lang="en-US" smtClean="0"/>
              <a:t>26/06/2024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9D04C-CFCA-4678-B1F8-4E042B1B3F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2B6B-CE10-48C5-938E-259E481B5592}" type="datetimeFigureOut">
              <a:rPr lang="en-US" smtClean="0"/>
              <a:t>26/06/2024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9D04C-CFCA-4678-B1F8-4E042B1B3F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2B6B-CE10-48C5-938E-259E481B5592}" type="datetimeFigureOut">
              <a:rPr lang="en-US" smtClean="0"/>
              <a:t>26/06/2024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9D04C-CFCA-4678-B1F8-4E042B1B3F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2B6B-CE10-48C5-938E-259E481B5592}" type="datetimeFigureOut">
              <a:rPr lang="en-US" smtClean="0"/>
              <a:t>26/06/2024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9D04C-CFCA-4678-B1F8-4E042B1B3F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2B6B-CE10-48C5-938E-259E481B5592}" type="datetimeFigureOut">
              <a:rPr lang="en-US" smtClean="0"/>
              <a:t>26/06/2024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9D04C-CFCA-4678-B1F8-4E042B1B3F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2B6B-CE10-48C5-938E-259E481B5592}" type="datetimeFigureOut">
              <a:rPr lang="en-US" smtClean="0"/>
              <a:t>26/06/2024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9D04C-CFCA-4678-B1F8-4E042B1B3F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2B6B-CE10-48C5-938E-259E481B5592}" type="datetimeFigureOut">
              <a:rPr lang="en-US" smtClean="0"/>
              <a:t>26/06/2024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9D04C-CFCA-4678-B1F8-4E042B1B3F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42B6B-CE10-48C5-938E-259E481B5592}" type="datetimeFigureOut">
              <a:rPr lang="en-US" smtClean="0"/>
              <a:t>26/06/2024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9D04C-CFCA-4678-B1F8-4E042B1B3FD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7000" t="-48000" r="-7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/>
          <p:cNvSpPr txBox="1"/>
          <p:nvPr/>
        </p:nvSpPr>
        <p:spPr>
          <a:xfrm>
            <a:off x="3731895" y="429260"/>
            <a:ext cx="4594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CỤC THỐNG KÊ</a:t>
            </a:r>
          </a:p>
          <a:p>
            <a:pPr algn="ctr"/>
            <a:r>
              <a:rPr lang="en-US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 THỐNG KÊ THÀNH PHỐ CẦN THƠ</a:t>
            </a:r>
          </a:p>
        </p:txBody>
      </p:sp>
      <p:sp>
        <p:nvSpPr>
          <p:cNvPr id="3" name="Hộp Văn bản 2"/>
          <p:cNvSpPr txBox="1"/>
          <p:nvPr/>
        </p:nvSpPr>
        <p:spPr>
          <a:xfrm>
            <a:off x="4594860" y="2133422"/>
            <a:ext cx="2868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HỌP BÁO</a:t>
            </a:r>
          </a:p>
        </p:txBody>
      </p:sp>
      <p:sp>
        <p:nvSpPr>
          <p:cNvPr id="4" name="Hộp Văn bản 3"/>
          <p:cNvSpPr txBox="1"/>
          <p:nvPr/>
        </p:nvSpPr>
        <p:spPr>
          <a:xfrm>
            <a:off x="1832379" y="2948582"/>
            <a:ext cx="8527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BỐ SỐ LIỆU THỐNG KÊ KINH TẾ - XÃ HỘI 6 THÁNG ĐẦU NĂM 2024</a:t>
            </a:r>
          </a:p>
        </p:txBody>
      </p:sp>
      <p:sp>
        <p:nvSpPr>
          <p:cNvPr id="5" name="Hộp Văn bản 4"/>
          <p:cNvSpPr txBox="1"/>
          <p:nvPr/>
        </p:nvSpPr>
        <p:spPr>
          <a:xfrm>
            <a:off x="3882390" y="6169470"/>
            <a:ext cx="429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27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  <p:cxnSp>
        <p:nvCxnSpPr>
          <p:cNvPr id="282" name="Đường nối Thẳng 281"/>
          <p:cNvCxnSpPr/>
          <p:nvPr/>
        </p:nvCxnSpPr>
        <p:spPr>
          <a:xfrm>
            <a:off x="4594860" y="1069241"/>
            <a:ext cx="28689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4" name="Hình ảnh 2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9" y="102004"/>
            <a:ext cx="844551" cy="844551"/>
          </a:xfrm>
          <a:prstGeom prst="rect">
            <a:avLst/>
          </a:prstGeom>
        </p:spPr>
      </p:pic>
      <p:pic>
        <p:nvPicPr>
          <p:cNvPr id="496" name="Hình ảnh 495" descr="Ảnh có chứa phim hoạt hình, minh họa, thiết kế đồ họa, hình mẫu&#10;&#10;Mô tả được tạo tự động">
            <a:extLst>
              <a:ext uri="{FF2B5EF4-FFF2-40B4-BE49-F238E27FC236}">
                <a16:creationId xmlns:a16="http://schemas.microsoft.com/office/drawing/2014/main" id="{944ACF69-173E-2F9D-C887-BEFD6EAAC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3060"/>
            <a:ext cx="1832379" cy="1372820"/>
          </a:xfrm>
          <a:prstGeom prst="rect">
            <a:avLst/>
          </a:prstGeom>
        </p:spPr>
      </p:pic>
      <p:pic>
        <p:nvPicPr>
          <p:cNvPr id="498" name="Hình ảnh 497" descr="Ảnh có chứa phim hoạt hình, Hoạt hình, Phim hoạt hình, hình mẫu&#10;&#10;Mô tả được tạo tự động">
            <a:extLst>
              <a:ext uri="{FF2B5EF4-FFF2-40B4-BE49-F238E27FC236}">
                <a16:creationId xmlns:a16="http://schemas.microsoft.com/office/drawing/2014/main" id="{9B7DE054-E569-3E9C-D94C-477A5343E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621" y="5728503"/>
            <a:ext cx="1832379" cy="1129497"/>
          </a:xfrm>
          <a:prstGeom prst="rect">
            <a:avLst/>
          </a:prstGeom>
        </p:spPr>
      </p:pic>
      <p:pic>
        <p:nvPicPr>
          <p:cNvPr id="7" name="Picture 6" descr="A group of people working on a cloud computing system&#10;&#10;Description automatically generated">
            <a:extLst>
              <a:ext uri="{FF2B5EF4-FFF2-40B4-BE49-F238E27FC236}">
                <a16:creationId xmlns:a16="http://schemas.microsoft.com/office/drawing/2014/main" id="{18CAC7DC-CF89-F8B9-6364-4B06D8C3DA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206" y="4022772"/>
            <a:ext cx="2415922" cy="18119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Document 1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83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42C8BEF-3C17-8217-6C67-35F2A1C4CF92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VẬN TẢI VÀ BƯU CHÍNH CHUYỂN PHÁT</a:t>
            </a:r>
          </a:p>
        </p:txBody>
      </p:sp>
      <p:pic>
        <p:nvPicPr>
          <p:cNvPr id="3" name="Picture 2" descr="A poster with different types of transportation&#10;&#10;Description automatically generated with medium confidence">
            <a:extLst>
              <a:ext uri="{FF2B5EF4-FFF2-40B4-BE49-F238E27FC236}">
                <a16:creationId xmlns:a16="http://schemas.microsoft.com/office/drawing/2014/main" id="{39396B3C-4C8F-D35E-62C2-569D971C0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25" y="171162"/>
            <a:ext cx="8105774" cy="668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78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Hình ảnh 4" descr="Ảnh có chứa văn bản, phim hoạt hình&#10;&#10;Mô tả được tạo tự động">
            <a:extLst>
              <a:ext uri="{FF2B5EF4-FFF2-40B4-BE49-F238E27FC236}">
                <a16:creationId xmlns:a16="http://schemas.microsoft.com/office/drawing/2014/main" id="{8781A9D3-38FF-D100-092C-B974AE9E7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" y="643466"/>
            <a:ext cx="10492740" cy="539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80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58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B4AEB4C-CF63-0FBC-ECE4-A6D80380A29D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VỐN ĐẦU TƯ</a:t>
            </a:r>
          </a:p>
        </p:txBody>
      </p:sp>
      <p:pic>
        <p:nvPicPr>
          <p:cNvPr id="3" name="Picture 2" descr="A diagram of a diagram with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42578FE9-24CB-2E95-7869-C96E9B1E0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8305800" cy="659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18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2184638-CA41-E5BE-C74E-81F5C8A60CBA}"/>
              </a:ext>
            </a:extLst>
          </p:cNvPr>
          <p:cNvSpPr txBox="1"/>
          <p:nvPr/>
        </p:nvSpPr>
        <p:spPr>
          <a:xfrm>
            <a:off x="638882" y="1316735"/>
            <a:ext cx="3571810" cy="2493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 kern="120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Thu chi </a:t>
            </a:r>
            <a:r>
              <a:rPr lang="en-US" sz="4600" b="1" kern="1200" dirty="0" err="1">
                <a:solidFill>
                  <a:srgbClr val="0000CC"/>
                </a:solidFill>
                <a:latin typeface="+mj-lt"/>
                <a:ea typeface="+mj-ea"/>
                <a:cs typeface="+mj-cs"/>
              </a:rPr>
              <a:t>ngân</a:t>
            </a:r>
            <a:r>
              <a:rPr lang="en-US" sz="4600" b="1" kern="120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dirty="0" err="1">
                <a:solidFill>
                  <a:srgbClr val="0000CC"/>
                </a:solidFill>
                <a:latin typeface="+mj-lt"/>
                <a:ea typeface="+mj-ea"/>
                <a:cs typeface="+mj-cs"/>
              </a:rPr>
              <a:t>sách</a:t>
            </a:r>
            <a:r>
              <a:rPr lang="en-US" sz="4600" b="1" kern="120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dirty="0" err="1">
                <a:solidFill>
                  <a:srgbClr val="0000CC"/>
                </a:solidFill>
                <a:latin typeface="+mj-lt"/>
                <a:ea typeface="+mj-ea"/>
                <a:cs typeface="+mj-cs"/>
              </a:rPr>
              <a:t>nhà</a:t>
            </a:r>
            <a:r>
              <a:rPr lang="en-US" sz="4600" b="1" kern="120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dirty="0" err="1">
                <a:solidFill>
                  <a:srgbClr val="0000CC"/>
                </a:solidFill>
                <a:latin typeface="+mj-lt"/>
                <a:ea typeface="+mj-ea"/>
                <a:cs typeface="+mj-cs"/>
              </a:rPr>
              <a:t>nước</a:t>
            </a:r>
            <a:endParaRPr lang="en-US" sz="4600" b="1" kern="1200" dirty="0">
              <a:solidFill>
                <a:srgbClr val="0000C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aphic of a chart with people and money&#10;&#10;Description automatically generated with medium confidence">
            <a:extLst>
              <a:ext uri="{FF2B5EF4-FFF2-40B4-BE49-F238E27FC236}">
                <a16:creationId xmlns:a16="http://schemas.microsoft.com/office/drawing/2014/main" id="{7B7C1C60-D9C3-3E58-F2E0-96C917727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92" y="268224"/>
            <a:ext cx="7981308" cy="637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09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rtoon of a family shopping&#10;&#10;Description automatically generated">
            <a:extLst>
              <a:ext uri="{FF2B5EF4-FFF2-40B4-BE49-F238E27FC236}">
                <a16:creationId xmlns:a16="http://schemas.microsoft.com/office/drawing/2014/main" id="{A6A6D0B3-94F1-72AF-A263-F8492492F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0058400" cy="594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7B4323-F2E5-9E1B-6561-BB0115EFD709}"/>
              </a:ext>
            </a:extLst>
          </p:cNvPr>
          <p:cNvSpPr txBox="1"/>
          <p:nvPr/>
        </p:nvSpPr>
        <p:spPr>
          <a:xfrm>
            <a:off x="5029200" y="886932"/>
            <a:ext cx="1129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CPI</a:t>
            </a:r>
          </a:p>
        </p:txBody>
      </p:sp>
    </p:spTree>
    <p:extLst>
      <p:ext uri="{BB962C8B-B14F-4D97-AF65-F5344CB8AC3E}">
        <p14:creationId xmlns:p14="http://schemas.microsoft.com/office/powerpoint/2010/main" val="1024073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4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A539E6B-0BE9-0BDC-1516-5284FADB6EAF}"/>
              </a:ext>
            </a:extLst>
          </p:cNvPr>
          <p:cNvSpPr txBox="1"/>
          <p:nvPr/>
        </p:nvSpPr>
        <p:spPr>
          <a:xfrm>
            <a:off x="2864513" y="13775"/>
            <a:ext cx="4628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 ĐỘNG, VIỆC LÀM</a:t>
            </a: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BDD2D6BB-EB44-5A5F-912E-D81EC538BE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597106"/>
              </p:ext>
            </p:extLst>
          </p:nvPr>
        </p:nvGraphicFramePr>
        <p:xfrm>
          <a:off x="991152" y="2405857"/>
          <a:ext cx="3707520" cy="233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574600" imgH="4177440" progId="Photoshop.Image.13">
                  <p:embed/>
                </p:oleObj>
              </mc:Choice>
              <mc:Fallback>
                <p:oleObj name="Image" r:id="rId2" imgW="5574600" imgH="4177440" progId="Photoshop.Image.13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BDD2D6BB-EB44-5A5F-912E-D81EC538BE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91152" y="2405857"/>
                        <a:ext cx="3707520" cy="2332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Hình ảnh 7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ADDE3420-1512-49B5-AC71-63513E68F7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94" y="4477372"/>
            <a:ext cx="1785676" cy="1189759"/>
          </a:xfrm>
          <a:prstGeom prst="rect">
            <a:avLst/>
          </a:prstGeom>
        </p:spPr>
      </p:pic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5DA622AB-BA0B-67FC-4A57-2FCFCBF2CB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952719"/>
              </p:ext>
            </p:extLst>
          </p:nvPr>
        </p:nvGraphicFramePr>
        <p:xfrm>
          <a:off x="7493329" y="1391207"/>
          <a:ext cx="2662908" cy="1733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10412640" imgH="7161840" progId="Photoshop.Image.13">
                  <p:embed/>
                </p:oleObj>
              </mc:Choice>
              <mc:Fallback>
                <p:oleObj name="Image" r:id="rId5" imgW="10412640" imgH="7161840" progId="Photoshop.Image.13">
                  <p:embed/>
                  <p:pic>
                    <p:nvPicPr>
                      <p:cNvPr id="10" name="Đối tượng 9">
                        <a:extLst>
                          <a:ext uri="{FF2B5EF4-FFF2-40B4-BE49-F238E27FC236}">
                            <a16:creationId xmlns:a16="http://schemas.microsoft.com/office/drawing/2014/main" id="{5DA622AB-BA0B-67FC-4A57-2FCFCBF2CB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93329" y="1391207"/>
                        <a:ext cx="2662908" cy="1733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223DE45-BF48-B582-5C90-10E0D81E4A2B}"/>
              </a:ext>
            </a:extLst>
          </p:cNvPr>
          <p:cNvSpPr txBox="1"/>
          <p:nvPr/>
        </p:nvSpPr>
        <p:spPr>
          <a:xfrm>
            <a:off x="854687" y="1057770"/>
            <a:ext cx="4192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2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EBAE982-6180-E013-BAEF-BC55D92A8462}"/>
              </a:ext>
            </a:extLst>
          </p:cNvPr>
          <p:cNvSpPr txBox="1"/>
          <p:nvPr/>
        </p:nvSpPr>
        <p:spPr>
          <a:xfrm>
            <a:off x="1698180" y="5938074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6/2024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D2B8579-F0FA-5CE1-4D04-4F72FE98684F}"/>
              </a:ext>
            </a:extLst>
          </p:cNvPr>
          <p:cNvSpPr txBox="1"/>
          <p:nvPr/>
        </p:nvSpPr>
        <p:spPr>
          <a:xfrm>
            <a:off x="1828851" y="4857386"/>
            <a:ext cx="2491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42.631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D5748936-525C-ECA9-E958-6E153E5C5F0E}"/>
              </a:ext>
            </a:extLst>
          </p:cNvPr>
          <p:cNvSpPr txBox="1"/>
          <p:nvPr/>
        </p:nvSpPr>
        <p:spPr>
          <a:xfrm>
            <a:off x="1833267" y="5357937"/>
            <a:ext cx="2531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1.510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A3478CCC-97C9-9231-34F1-2382EDCBEA4A}"/>
              </a:ext>
            </a:extLst>
          </p:cNvPr>
          <p:cNvSpPr txBox="1"/>
          <p:nvPr/>
        </p:nvSpPr>
        <p:spPr>
          <a:xfrm>
            <a:off x="5954846" y="782954"/>
            <a:ext cx="503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endParaRPr lang="en-US" sz="2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7D352F3-DC96-970A-0376-5449795320B7}"/>
              </a:ext>
            </a:extLst>
          </p:cNvPr>
          <p:cNvSpPr txBox="1"/>
          <p:nvPr/>
        </p:nvSpPr>
        <p:spPr>
          <a:xfrm>
            <a:off x="7413178" y="3429000"/>
            <a:ext cx="2662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644.786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999EAD8-EB42-20C2-BA6C-972FCB514437}"/>
              </a:ext>
            </a:extLst>
          </p:cNvPr>
          <p:cNvSpPr txBox="1"/>
          <p:nvPr/>
        </p:nvSpPr>
        <p:spPr>
          <a:xfrm>
            <a:off x="7085800" y="4200163"/>
            <a:ext cx="3326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227AE36D-4322-5DF6-0852-34397C6843AC}"/>
              </a:ext>
            </a:extLst>
          </p:cNvPr>
          <p:cNvSpPr txBox="1"/>
          <p:nvPr/>
        </p:nvSpPr>
        <p:spPr>
          <a:xfrm>
            <a:off x="7583062" y="5826902"/>
            <a:ext cx="2505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622.878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82EF83DB-2951-2F6D-23CF-7F38371A6FC6}"/>
              </a:ext>
            </a:extLst>
          </p:cNvPr>
          <p:cNvSpPr/>
          <p:nvPr/>
        </p:nvSpPr>
        <p:spPr>
          <a:xfrm>
            <a:off x="1664594" y="5460846"/>
            <a:ext cx="159269" cy="242861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27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uple of doctors with a clipboard&#10;&#10;Description automatically generated">
            <a:extLst>
              <a:ext uri="{FF2B5EF4-FFF2-40B4-BE49-F238E27FC236}">
                <a16:creationId xmlns:a16="http://schemas.microsoft.com/office/drawing/2014/main" id="{C8D1D46E-4BAC-73A2-D36E-24112BE333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7465" r="-1" b="4556"/>
          <a:stretch/>
        </p:blipFill>
        <p:spPr>
          <a:xfrm>
            <a:off x="-1" y="19402"/>
            <a:ext cx="5118511" cy="452751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56E687E-1A05-E63D-3F19-78579869D5D3}"/>
              </a:ext>
            </a:extLst>
          </p:cNvPr>
          <p:cNvSpPr txBox="1"/>
          <p:nvPr/>
        </p:nvSpPr>
        <p:spPr>
          <a:xfrm>
            <a:off x="104750" y="4749131"/>
            <a:ext cx="3502152" cy="16402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TÌNH HÌNH DỊCH BỆNH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artoon of a child with red spots on his hands&#10;&#10;Description automatically generated">
            <a:extLst>
              <a:ext uri="{FF2B5EF4-FFF2-40B4-BE49-F238E27FC236}">
                <a16:creationId xmlns:a16="http://schemas.microsoft.com/office/drawing/2014/main" id="{548D6FF4-0486-9EBB-7368-6B52BEC26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975" y="3966517"/>
            <a:ext cx="2680761" cy="2820912"/>
          </a:xfrm>
          <a:prstGeom prst="rect">
            <a:avLst/>
          </a:prstGeom>
        </p:spPr>
      </p:pic>
      <p:pic>
        <p:nvPicPr>
          <p:cNvPr id="12" name="Picture 11" descr="A child crying and flying mosquitoes&#10;&#10;Description automatically generated">
            <a:extLst>
              <a:ext uri="{FF2B5EF4-FFF2-40B4-BE49-F238E27FC236}">
                <a16:creationId xmlns:a16="http://schemas.microsoft.com/office/drawing/2014/main" id="{796AFA49-D406-BBD4-7D8E-71A2046A4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893" y="978278"/>
            <a:ext cx="2597042" cy="20999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E78D6D-6679-462A-2A11-32D10121B5D6}"/>
              </a:ext>
            </a:extLst>
          </p:cNvPr>
          <p:cNvSpPr txBox="1"/>
          <p:nvPr/>
        </p:nvSpPr>
        <p:spPr>
          <a:xfrm>
            <a:off x="7571231" y="152216"/>
            <a:ext cx="2597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Sốt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huyết</a:t>
            </a:r>
            <a:endParaRPr lang="en-US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3EC2A9-7C2A-5499-9FF8-E060CB163ABA}"/>
              </a:ext>
            </a:extLst>
          </p:cNvPr>
          <p:cNvSpPr txBox="1"/>
          <p:nvPr/>
        </p:nvSpPr>
        <p:spPr>
          <a:xfrm>
            <a:off x="7639980" y="3232095"/>
            <a:ext cx="2597042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298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740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487523-650F-65E8-0063-92A7021DDCD7}"/>
              </a:ext>
            </a:extLst>
          </p:cNvPr>
          <p:cNvSpPr txBox="1"/>
          <p:nvPr/>
        </p:nvSpPr>
        <p:spPr>
          <a:xfrm>
            <a:off x="8725414" y="4786104"/>
            <a:ext cx="2258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 </a:t>
            </a:r>
            <a:r>
              <a:rPr lang="en-US" sz="2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endParaRPr lang="en-US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73D4B5-1A1E-E197-516D-D3CD457A27D7}"/>
              </a:ext>
            </a:extLst>
          </p:cNvPr>
          <p:cNvSpPr txBox="1"/>
          <p:nvPr/>
        </p:nvSpPr>
        <p:spPr>
          <a:xfrm>
            <a:off x="8203692" y="5340096"/>
            <a:ext cx="3110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495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57139101-7CC4-B8E1-714D-98E7388926DB}"/>
              </a:ext>
            </a:extLst>
          </p:cNvPr>
          <p:cNvSpPr/>
          <p:nvPr/>
        </p:nvSpPr>
        <p:spPr>
          <a:xfrm rot="10800000">
            <a:off x="7741920" y="3755136"/>
            <a:ext cx="182880" cy="228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ABD85410-F05E-DF72-1194-4F4A2BDC4A3E}"/>
              </a:ext>
            </a:extLst>
          </p:cNvPr>
          <p:cNvSpPr/>
          <p:nvPr/>
        </p:nvSpPr>
        <p:spPr>
          <a:xfrm>
            <a:off x="8567928" y="5777539"/>
            <a:ext cx="182880" cy="2286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63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9389D3E0-BA02-41D3-B2AC-8FD6AA893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0433221-43E8-1C65-A464-6F9C77AF5F49}"/>
              </a:ext>
            </a:extLst>
          </p:cNvPr>
          <p:cNvSpPr txBox="1"/>
          <p:nvPr/>
        </p:nvSpPr>
        <p:spPr>
          <a:xfrm>
            <a:off x="0" y="560753"/>
            <a:ext cx="3966463" cy="557190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TRẬT TỰ, AN TOÀN XÃ HỘI</a:t>
            </a:r>
          </a:p>
        </p:txBody>
      </p:sp>
      <p:pic>
        <p:nvPicPr>
          <p:cNvPr id="4" name="Picture 3" descr="A group of cartoon images&#10;&#10;Description automatically generated with medium confidence">
            <a:extLst>
              <a:ext uri="{FF2B5EF4-FFF2-40B4-BE49-F238E27FC236}">
                <a16:creationId xmlns:a16="http://schemas.microsoft.com/office/drawing/2014/main" id="{A36DC70B-9E76-6FAD-1F3D-8AA502E84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44" y="0"/>
            <a:ext cx="8572615" cy="669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1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9F8DCE9-7E6A-A9F9-BAAA-812C56149184}"/>
              </a:ext>
            </a:extLst>
          </p:cNvPr>
          <p:cNvSpPr txBox="1"/>
          <p:nvPr/>
        </p:nvSpPr>
        <p:spPr>
          <a:xfrm>
            <a:off x="1113810" y="2960716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GIẢI PHÁP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phim hoạt hình, hình vẽ, minh họa, hình mẫu&#10;&#10;Mô tả được tạo tự động">
            <a:extLst>
              <a:ext uri="{FF2B5EF4-FFF2-40B4-BE49-F238E27FC236}">
                <a16:creationId xmlns:a16="http://schemas.microsoft.com/office/drawing/2014/main" id="{C7498B4C-B758-61CE-D095-C93045377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92" y="1358223"/>
            <a:ext cx="5536001" cy="4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88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A18997-EB3E-C895-C111-910AEF5CF762}"/>
              </a:ext>
            </a:extLst>
          </p:cNvPr>
          <p:cNvSpPr txBox="1"/>
          <p:nvPr/>
        </p:nvSpPr>
        <p:spPr>
          <a:xfrm>
            <a:off x="1371597" y="348865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Thông tin liên hệ</a:t>
            </a:r>
          </a:p>
        </p:txBody>
      </p:sp>
      <p:graphicFrame>
        <p:nvGraphicFramePr>
          <p:cNvPr id="4" name="Hộp Văn bản 1">
            <a:extLst>
              <a:ext uri="{FF2B5EF4-FFF2-40B4-BE49-F238E27FC236}">
                <a16:creationId xmlns:a16="http://schemas.microsoft.com/office/drawing/2014/main" id="{92603B6C-17E0-276A-3648-99E3F220EA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613460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5556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aph and chart with different colored labels&#10;&#10;Description automatically generated with medium confidence">
            <a:extLst>
              <a:ext uri="{FF2B5EF4-FFF2-40B4-BE49-F238E27FC236}">
                <a16:creationId xmlns:a16="http://schemas.microsoft.com/office/drawing/2014/main" id="{61A41ECC-E605-1AC9-AE49-FE43D49A8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44" y="643466"/>
            <a:ext cx="10243989" cy="54803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F37BAD-BE83-EEB8-7F31-497DD4C31B34}"/>
              </a:ext>
            </a:extLst>
          </p:cNvPr>
          <p:cNvSpPr txBox="1"/>
          <p:nvPr/>
        </p:nvSpPr>
        <p:spPr>
          <a:xfrm>
            <a:off x="643466" y="746422"/>
            <a:ext cx="5257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GRDP 6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418142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E048ACA-F1B9-69E3-D9F4-76E4C9FF1AD5}"/>
              </a:ext>
            </a:extLst>
          </p:cNvPr>
          <p:cNvSpPr txBox="1"/>
          <p:nvPr/>
        </p:nvSpPr>
        <p:spPr>
          <a:xfrm>
            <a:off x="660041" y="2767106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CƠ CẤU KINH TẾ 6 THÁNG NĂM 2024</a:t>
            </a:r>
          </a:p>
        </p:txBody>
      </p:sp>
      <p:pic>
        <p:nvPicPr>
          <p:cNvPr id="3" name="Picture 2" descr="A colorful graph with text&#10;&#10;Description automatically generated with medium confidence">
            <a:extLst>
              <a:ext uri="{FF2B5EF4-FFF2-40B4-BE49-F238E27FC236}">
                <a16:creationId xmlns:a16="http://schemas.microsoft.com/office/drawing/2014/main" id="{442FE3CB-8700-9EF1-8B80-E48470BC3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442" y="182880"/>
            <a:ext cx="7950558" cy="653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72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6C559DE-0A3D-00DB-6B7E-F852557958A3}"/>
              </a:ext>
            </a:extLst>
          </p:cNvPr>
          <p:cNvSpPr txBox="1"/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TRỒNG TRỌT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hart of agricultural crops&#10;&#10;Description automatically generated with medium confidence">
            <a:extLst>
              <a:ext uri="{FF2B5EF4-FFF2-40B4-BE49-F238E27FC236}">
                <a16:creationId xmlns:a16="http://schemas.microsoft.com/office/drawing/2014/main" id="{5538DB81-04DC-D374-3723-74BAD7AA0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18288"/>
            <a:ext cx="8694418" cy="669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95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73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DF78F24-566C-E7AB-7CCB-14F06534637A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CHĂN NUÔI</a:t>
            </a:r>
          </a:p>
        </p:txBody>
      </p:sp>
      <p:pic>
        <p:nvPicPr>
          <p:cNvPr id="3" name="Picture 2" descr="A group of animals with numbers and text&#10;&#10;Description automatically generated">
            <a:extLst>
              <a:ext uri="{FF2B5EF4-FFF2-40B4-BE49-F238E27FC236}">
                <a16:creationId xmlns:a16="http://schemas.microsoft.com/office/drawing/2014/main" id="{C4EEEC3D-B760-5E76-693B-76465412D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97" y="0"/>
            <a:ext cx="8680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88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B649E800-A5C8-49A0-A453-ED537DA31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A67DD7-B75D-4A30-90A4-EEA9F64AF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8194" y="0"/>
            <a:ext cx="6164729" cy="6858000"/>
          </a:xfrm>
          <a:custGeom>
            <a:avLst/>
            <a:gdLst>
              <a:gd name="connsiteX0" fmla="*/ 0 w 6164729"/>
              <a:gd name="connsiteY0" fmla="*/ 6857542 h 6858000"/>
              <a:gd name="connsiteX1" fmla="*/ 199783 w 6164729"/>
              <a:gd name="connsiteY1" fmla="*/ 6857542 h 6858000"/>
              <a:gd name="connsiteX2" fmla="*/ 199783 w 6164729"/>
              <a:gd name="connsiteY2" fmla="*/ 6858000 h 6858000"/>
              <a:gd name="connsiteX3" fmla="*/ 0 w 6164729"/>
              <a:gd name="connsiteY3" fmla="*/ 6858000 h 6858000"/>
              <a:gd name="connsiteX4" fmla="*/ 4818273 w 6164729"/>
              <a:gd name="connsiteY4" fmla="*/ 0 h 6858000"/>
              <a:gd name="connsiteX5" fmla="*/ 5018056 w 6164729"/>
              <a:gd name="connsiteY5" fmla="*/ 0 h 6858000"/>
              <a:gd name="connsiteX6" fmla="*/ 5030703 w 6164729"/>
              <a:gd name="connsiteY6" fmla="*/ 31774 h 6858000"/>
              <a:gd name="connsiteX7" fmla="*/ 6085711 w 6164729"/>
              <a:gd name="connsiteY7" fmla="*/ 2682457 h 6858000"/>
              <a:gd name="connsiteX8" fmla="*/ 6085711 w 6164729"/>
              <a:gd name="connsiteY8" fmla="*/ 3752208 h 6858000"/>
              <a:gd name="connsiteX9" fmla="*/ 4928207 w 6164729"/>
              <a:gd name="connsiteY9" fmla="*/ 6660411 h 6858000"/>
              <a:gd name="connsiteX10" fmla="*/ 4849745 w 6164729"/>
              <a:gd name="connsiteY10" fmla="*/ 6857542 h 6858000"/>
              <a:gd name="connsiteX11" fmla="*/ 4649962 w 6164729"/>
              <a:gd name="connsiteY11" fmla="*/ 6857542 h 6858000"/>
              <a:gd name="connsiteX12" fmla="*/ 4728424 w 6164729"/>
              <a:gd name="connsiteY12" fmla="*/ 6660411 h 6858000"/>
              <a:gd name="connsiteX13" fmla="*/ 5885928 w 6164729"/>
              <a:gd name="connsiteY13" fmla="*/ 3752208 h 6858000"/>
              <a:gd name="connsiteX14" fmla="*/ 5885928 w 6164729"/>
              <a:gd name="connsiteY14" fmla="*/ 2682457 h 6858000"/>
              <a:gd name="connsiteX15" fmla="*/ 4830920 w 6164729"/>
              <a:gd name="connsiteY15" fmla="*/ 31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64729" h="6858000">
                <a:moveTo>
                  <a:pt x="0" y="6857542"/>
                </a:moveTo>
                <a:lnTo>
                  <a:pt x="199783" y="6857542"/>
                </a:lnTo>
                <a:lnTo>
                  <a:pt x="199783" y="6858000"/>
                </a:lnTo>
                <a:lnTo>
                  <a:pt x="0" y="6858000"/>
                </a:lnTo>
                <a:close/>
                <a:moveTo>
                  <a:pt x="4818273" y="0"/>
                </a:moveTo>
                <a:lnTo>
                  <a:pt x="5018056" y="0"/>
                </a:lnTo>
                <a:lnTo>
                  <a:pt x="5030703" y="31774"/>
                </a:lnTo>
                <a:cubicBezTo>
                  <a:pt x="6085711" y="2682457"/>
                  <a:pt x="6085711" y="2682457"/>
                  <a:pt x="6085711" y="2682457"/>
                </a:cubicBezTo>
                <a:cubicBezTo>
                  <a:pt x="6191069" y="2988100"/>
                  <a:pt x="6191069" y="3446565"/>
                  <a:pt x="6085711" y="3752208"/>
                </a:cubicBezTo>
                <a:cubicBezTo>
                  <a:pt x="5601723" y="4968215"/>
                  <a:pt x="5223609" y="5918220"/>
                  <a:pt x="4928207" y="6660411"/>
                </a:cubicBezTo>
                <a:lnTo>
                  <a:pt x="4849745" y="6857542"/>
                </a:lnTo>
                <a:lnTo>
                  <a:pt x="4649962" y="6857542"/>
                </a:lnTo>
                <a:lnTo>
                  <a:pt x="4728424" y="6660411"/>
                </a:lnTo>
                <a:cubicBezTo>
                  <a:pt x="5023826" y="5918220"/>
                  <a:pt x="5401940" y="4968215"/>
                  <a:pt x="5885928" y="3752208"/>
                </a:cubicBezTo>
                <a:cubicBezTo>
                  <a:pt x="5991286" y="3446565"/>
                  <a:pt x="5991286" y="2988100"/>
                  <a:pt x="5885928" y="2682457"/>
                </a:cubicBezTo>
                <a:cubicBezTo>
                  <a:pt x="5885928" y="2682457"/>
                  <a:pt x="5885928" y="2682457"/>
                  <a:pt x="4830920" y="3177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C5FC48-0A3C-4D6D-A0D5-EEE93213D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BBC336D-7E16-4EE1-90F2-8D9F2B618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199BE21-2D26-4357-8702-909F3621A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F00665-D76E-DD90-7DCC-F76D7DB09BFE}"/>
              </a:ext>
            </a:extLst>
          </p:cNvPr>
          <p:cNvSpPr txBox="1"/>
          <p:nvPr/>
        </p:nvSpPr>
        <p:spPr>
          <a:xfrm>
            <a:off x="7373744" y="4986528"/>
            <a:ext cx="60941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SẢN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EAB36974-20F9-1D85-331D-B1D1DB9B0C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367" y="1456588"/>
            <a:ext cx="1000851" cy="824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Đối tượng 6">
            <a:extLst>
              <a:ext uri="{FF2B5EF4-FFF2-40B4-BE49-F238E27FC236}">
                <a16:creationId xmlns:a16="http://schemas.microsoft.com/office/drawing/2014/main" id="{EE3FADF0-FC48-71EE-E55A-BBE8D44ADF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04240"/>
              </p:ext>
            </p:extLst>
          </p:nvPr>
        </p:nvGraphicFramePr>
        <p:xfrm>
          <a:off x="9665277" y="2649267"/>
          <a:ext cx="1741271" cy="1803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866900" imgH="1933575" progId="Photoshop.Image.13">
                  <p:embed/>
                </p:oleObj>
              </mc:Choice>
              <mc:Fallback>
                <p:oleObj name="Image" r:id="rId3" imgW="1866900" imgH="1933575" progId="Photoshop.Image.13">
                  <p:embed/>
                  <p:pic>
                    <p:nvPicPr>
                      <p:cNvPr id="7" name="Đối tượng 6">
                        <a:extLst>
                          <a:ext uri="{FF2B5EF4-FFF2-40B4-BE49-F238E27FC236}">
                            <a16:creationId xmlns:a16="http://schemas.microsoft.com/office/drawing/2014/main" id="{EE3FADF0-FC48-71EE-E55A-BBE8D44ADF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65277" y="2649267"/>
                        <a:ext cx="1741271" cy="1803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Hình ảnh 8" descr="Ảnh có chứa cá&#10;&#10;Mô tả được tạo tự động">
            <a:extLst>
              <a:ext uri="{FF2B5EF4-FFF2-40B4-BE49-F238E27FC236}">
                <a16:creationId xmlns:a16="http://schemas.microsoft.com/office/drawing/2014/main" id="{30B4186D-4C59-9933-F5B8-DA247343FE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262" y="1197186"/>
            <a:ext cx="560964" cy="518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diagram of a fish farm&#10;&#10;Description automatically generated">
            <a:extLst>
              <a:ext uri="{FF2B5EF4-FFF2-40B4-BE49-F238E27FC236}">
                <a16:creationId xmlns:a16="http://schemas.microsoft.com/office/drawing/2014/main" id="{A3A970AB-14DF-8399-B29D-31846DD09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8" y="0"/>
            <a:ext cx="7651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47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factory&#10;&#10;Description automatically generated">
            <a:extLst>
              <a:ext uri="{FF2B5EF4-FFF2-40B4-BE49-F238E27FC236}">
                <a16:creationId xmlns:a16="http://schemas.microsoft.com/office/drawing/2014/main" id="{599080AD-0EC5-A0EE-9CB7-366D95610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0058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81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05CD47D-1357-1BE1-EF5F-59022C9D0612}"/>
              </a:ext>
            </a:extLst>
          </p:cNvPr>
          <p:cNvSpPr txBox="1"/>
          <p:nvPr/>
        </p:nvSpPr>
        <p:spPr>
          <a:xfrm>
            <a:off x="-425804" y="1311754"/>
            <a:ext cx="60979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ĐĂNG KÝ THÀNH LẬP MỚI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DC725B2-38F8-003B-BB55-8E88F39F0CC5}"/>
              </a:ext>
            </a:extLst>
          </p:cNvPr>
          <p:cNvSpPr txBox="1"/>
          <p:nvPr/>
        </p:nvSpPr>
        <p:spPr>
          <a:xfrm>
            <a:off x="1128250" y="-200"/>
            <a:ext cx="7759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81403C3-F458-6F41-18C5-EA79F46ABB83}"/>
              </a:ext>
            </a:extLst>
          </p:cNvPr>
          <p:cNvSpPr txBox="1"/>
          <p:nvPr/>
        </p:nvSpPr>
        <p:spPr>
          <a:xfrm>
            <a:off x="8048423" y="588806"/>
            <a:ext cx="3007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TÌNH HÌNH BIẾN ĐỘNG</a:t>
            </a:r>
          </a:p>
        </p:txBody>
      </p:sp>
      <p:pic>
        <p:nvPicPr>
          <p:cNvPr id="9" name="Picture 8" descr="A group of people walking next to a phone&#10;&#10;Description automatically generated">
            <a:extLst>
              <a:ext uri="{FF2B5EF4-FFF2-40B4-BE49-F238E27FC236}">
                <a16:creationId xmlns:a16="http://schemas.microsoft.com/office/drawing/2014/main" id="{FB09A98A-C44D-DCCE-5DEF-65C631260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15" y="2290574"/>
            <a:ext cx="2730333" cy="21036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187A51-AC3A-CEE1-8088-07662407CC24}"/>
              </a:ext>
            </a:extLst>
          </p:cNvPr>
          <p:cNvSpPr txBox="1"/>
          <p:nvPr/>
        </p:nvSpPr>
        <p:spPr>
          <a:xfrm>
            <a:off x="1241226" y="2009418"/>
            <a:ext cx="2920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875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54902D-DFE9-3636-8E66-4D452193334A}"/>
              </a:ext>
            </a:extLst>
          </p:cNvPr>
          <p:cNvSpPr txBox="1"/>
          <p:nvPr/>
        </p:nvSpPr>
        <p:spPr>
          <a:xfrm>
            <a:off x="1158915" y="5041861"/>
            <a:ext cx="2730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endParaRPr lang="en-US" sz="2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842087-3E8B-DD18-FEB1-DA360FA49635}"/>
              </a:ext>
            </a:extLst>
          </p:cNvPr>
          <p:cNvSpPr txBox="1"/>
          <p:nvPr/>
        </p:nvSpPr>
        <p:spPr>
          <a:xfrm>
            <a:off x="1433171" y="4218798"/>
            <a:ext cx="2206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6.150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tỷ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erson and person shaking hands&#10;&#10;Description automatically generated">
            <a:extLst>
              <a:ext uri="{FF2B5EF4-FFF2-40B4-BE49-F238E27FC236}">
                <a16:creationId xmlns:a16="http://schemas.microsoft.com/office/drawing/2014/main" id="{106DEB81-262E-9272-7737-30235BB86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824" y="1180343"/>
            <a:ext cx="1982870" cy="1321913"/>
          </a:xfrm>
          <a:prstGeom prst="rect">
            <a:avLst/>
          </a:prstGeom>
        </p:spPr>
      </p:pic>
      <p:pic>
        <p:nvPicPr>
          <p:cNvPr id="17" name="Picture 16" descr="A red button with white text&#10;&#10;Description automatically generated">
            <a:extLst>
              <a:ext uri="{FF2B5EF4-FFF2-40B4-BE49-F238E27FC236}">
                <a16:creationId xmlns:a16="http://schemas.microsoft.com/office/drawing/2014/main" id="{045F6465-DD5D-FA3B-AF4D-765C58EE6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35" y="2982316"/>
            <a:ext cx="1527048" cy="1038617"/>
          </a:xfrm>
          <a:prstGeom prst="rect">
            <a:avLst/>
          </a:prstGeom>
        </p:spPr>
      </p:pic>
      <p:pic>
        <p:nvPicPr>
          <p:cNvPr id="21" name="Picture 20" descr="A person and person in a room with a sign&#10;&#10;Description automatically generated">
            <a:extLst>
              <a:ext uri="{FF2B5EF4-FFF2-40B4-BE49-F238E27FC236}">
                <a16:creationId xmlns:a16="http://schemas.microsoft.com/office/drawing/2014/main" id="{BE5F7866-76DF-8DEA-CD62-0DB5BD237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905646" y="4835129"/>
            <a:ext cx="1527048" cy="10474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7D02CEA-31D6-FDAC-8ABD-AEDC62869916}"/>
              </a:ext>
            </a:extLst>
          </p:cNvPr>
          <p:cNvSpPr txBox="1"/>
          <p:nvPr/>
        </p:nvSpPr>
        <p:spPr>
          <a:xfrm>
            <a:off x="7204783" y="1441189"/>
            <a:ext cx="4342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EE260D-C928-EA80-1531-4777D93F12CE}"/>
              </a:ext>
            </a:extLst>
          </p:cNvPr>
          <p:cNvSpPr txBox="1"/>
          <p:nvPr/>
        </p:nvSpPr>
        <p:spPr>
          <a:xfrm>
            <a:off x="7432693" y="1887654"/>
            <a:ext cx="4114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27,7%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E0493B-994A-842E-FA44-2FD85B58B0D8}"/>
              </a:ext>
            </a:extLst>
          </p:cNvPr>
          <p:cNvSpPr txBox="1"/>
          <p:nvPr/>
        </p:nvSpPr>
        <p:spPr>
          <a:xfrm>
            <a:off x="7172434" y="2940171"/>
            <a:ext cx="4396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endParaRPr lang="en-US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4698E9-7ECE-F830-39EF-798E593E2F78}"/>
              </a:ext>
            </a:extLst>
          </p:cNvPr>
          <p:cNvSpPr txBox="1"/>
          <p:nvPr/>
        </p:nvSpPr>
        <p:spPr>
          <a:xfrm>
            <a:off x="7467255" y="3452971"/>
            <a:ext cx="3985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42,3%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2129EB-578E-E217-081B-2BA302E42026}"/>
              </a:ext>
            </a:extLst>
          </p:cNvPr>
          <p:cNvSpPr txBox="1"/>
          <p:nvPr/>
        </p:nvSpPr>
        <p:spPr>
          <a:xfrm>
            <a:off x="7658369" y="4860690"/>
            <a:ext cx="2863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B13585-AC69-F1BB-B2AE-8D2643A3D423}"/>
              </a:ext>
            </a:extLst>
          </p:cNvPr>
          <p:cNvSpPr txBox="1"/>
          <p:nvPr/>
        </p:nvSpPr>
        <p:spPr>
          <a:xfrm>
            <a:off x="7572318" y="5389814"/>
            <a:ext cx="3596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38,2%</a:t>
            </a:r>
          </a:p>
        </p:txBody>
      </p:sp>
      <p:sp>
        <p:nvSpPr>
          <p:cNvPr id="28" name="Arrow: Up 27">
            <a:extLst>
              <a:ext uri="{FF2B5EF4-FFF2-40B4-BE49-F238E27FC236}">
                <a16:creationId xmlns:a16="http://schemas.microsoft.com/office/drawing/2014/main" id="{0643CF4A-67E5-375C-47EC-F9CAF6BDD1A7}"/>
              </a:ext>
            </a:extLst>
          </p:cNvPr>
          <p:cNvSpPr/>
          <p:nvPr/>
        </p:nvSpPr>
        <p:spPr>
          <a:xfrm>
            <a:off x="9815322" y="1977981"/>
            <a:ext cx="170688" cy="2286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Up 28">
            <a:extLst>
              <a:ext uri="{FF2B5EF4-FFF2-40B4-BE49-F238E27FC236}">
                <a16:creationId xmlns:a16="http://schemas.microsoft.com/office/drawing/2014/main" id="{8ADE9323-6CED-79B7-81CA-46CCDD9F4C45}"/>
              </a:ext>
            </a:extLst>
          </p:cNvPr>
          <p:cNvSpPr/>
          <p:nvPr/>
        </p:nvSpPr>
        <p:spPr>
          <a:xfrm>
            <a:off x="9838944" y="3537404"/>
            <a:ext cx="170688" cy="2286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Up 29">
            <a:extLst>
              <a:ext uri="{FF2B5EF4-FFF2-40B4-BE49-F238E27FC236}">
                <a16:creationId xmlns:a16="http://schemas.microsoft.com/office/drawing/2014/main" id="{E3C5D833-D36E-6070-FCFE-E31E6C78B972}"/>
              </a:ext>
            </a:extLst>
          </p:cNvPr>
          <p:cNvSpPr/>
          <p:nvPr/>
        </p:nvSpPr>
        <p:spPr>
          <a:xfrm>
            <a:off x="9896419" y="5491334"/>
            <a:ext cx="170688" cy="2286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Up 30">
            <a:extLst>
              <a:ext uri="{FF2B5EF4-FFF2-40B4-BE49-F238E27FC236}">
                <a16:creationId xmlns:a16="http://schemas.microsoft.com/office/drawing/2014/main" id="{628F0561-0355-EA43-8C00-9724DF0DCC08}"/>
              </a:ext>
            </a:extLst>
          </p:cNvPr>
          <p:cNvSpPr/>
          <p:nvPr/>
        </p:nvSpPr>
        <p:spPr>
          <a:xfrm>
            <a:off x="2029968" y="4315652"/>
            <a:ext cx="170688" cy="2286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80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with shopping cart and numbers&#10;&#10;Description automatically generated with medium confidence">
            <a:extLst>
              <a:ext uri="{FF2B5EF4-FFF2-40B4-BE49-F238E27FC236}">
                <a16:creationId xmlns:a16="http://schemas.microsoft.com/office/drawing/2014/main" id="{02ED71F6-000E-0368-6FF4-2B9DC3C98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0"/>
            <a:ext cx="1123797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65703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2002</TotalTime>
  <Words>244</Words>
  <Application>Microsoft Office PowerPoint</Application>
  <PresentationFormat>Màn hình rộng</PresentationFormat>
  <Paragraphs>49</Paragraphs>
  <Slides>20</Slides>
  <Notes>0</Notes>
  <HiddenSlides>0</HiddenSlides>
  <MMClips>0</MMClips>
  <ScaleCrop>false</ScaleCrop>
  <HeadingPairs>
    <vt:vector size="8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Chủ đề Office</vt:lpstr>
      <vt:lpstr>Image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Ngọc Vân phan thị</dc:creator>
  <cp:lastModifiedBy>Ngọc Vân phan thị</cp:lastModifiedBy>
  <cp:revision>15</cp:revision>
  <dcterms:created xsi:type="dcterms:W3CDTF">2022-12-20T10:32:00Z</dcterms:created>
  <dcterms:modified xsi:type="dcterms:W3CDTF">2024-06-27T02:44:02Z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15923336F3F04D1596CDB609EA1D9748</vt:lpwstr>
  </property>
  <property fmtid="{D5CDD505-2E9C-101B-9397-08002B2CF9AE}" pid="3" name="KSOProductBuildVer">
    <vt:lpwstr>1033-11.2.0.11440</vt:lpwstr>
  </property>
</Properties>
</file>